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rts/chart19.xml" ContentType="application/vnd.openxmlformats-officedocument.drawingml.char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rts/chart16.xml" ContentType="application/vnd.openxmlformats-officedocument.drawingml.chart+xml"/>
  <Override PartName="/ppt/charts/chart17.xml" ContentType="application/vnd.openxmlformats-officedocument.drawingml.char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slideLayouts/slideLayout10.xml" ContentType="application/vnd.openxmlformats-officedocument.presentationml.slideLayout+xml"/>
  <Default Extension="gif" ContentType="image/gif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2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rts/chart18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87" r:id="rId3"/>
    <p:sldId id="257" r:id="rId4"/>
    <p:sldId id="258" r:id="rId5"/>
    <p:sldId id="259" r:id="rId6"/>
    <p:sldId id="263" r:id="rId7"/>
    <p:sldId id="264" r:id="rId8"/>
    <p:sldId id="265" r:id="rId9"/>
    <p:sldId id="278" r:id="rId10"/>
  </p:sldIdLst>
  <p:sldSz cx="9144000" cy="6858000" type="screen4x3"/>
  <p:notesSz cx="6877050" cy="9653588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47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44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Desktop\formularios%20inicio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inf-fich-s3.riojasalud.es\Consejeria\Farmacia\CARPETAS%20PERSONALES\jitorroba\Hepatitis%20C\Datos%20a%20Consejer&#237;a\Excell%20para%20analisis%20de%20datos%20formularios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Desktop\formularios%20inicio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Desktop\formularios%20inicio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Desktop\formularios%20inicio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Desktop\formularios%20inicio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\\inf-fich-s3.riojasalud.es\Consejeria\Farmacia\CARPETAS%20PERSONALES\jitorroba\Hepatitis%20C\Datos%20a%20Consejer&#237;a\Excell%20para%20analisis%20de%20datos%20formularios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inf-fich-s3.riojasalud.es\Consejeria\Farmacia\CARPETAS%20PERSONALES\jitorroba\Hepatitis%20C\Datos%20a%20Consejer&#237;a\Excell%20para%20analisis%20de%20datos%20formularios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Desktop\formularios%20inicio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Desktop\formularios%20inicio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inf-fich-s3.riojasalud.es\Consejeria\Farmacia\CARPETAS%20PERSONALES\jitorroba\Hepatitis%20C\Datos%20a%20Consejer&#237;a\Excell%20para%20analisis%20de%20datos%20formularios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uario\Desktop\formularios%20inicio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plotArea>
      <c:layout/>
      <c:pieChart>
        <c:varyColors val="1"/>
        <c:firstSliceAng val="0"/>
      </c:pieChart>
      <c:spPr>
        <a:noFill/>
        <a:ln w="25400">
          <a:noFill/>
        </a:ln>
      </c:spPr>
    </c:plotArea>
    <c:plotVisOnly val="1"/>
    <c:dispBlanksAs val="zero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plotArea>
      <c:layout/>
      <c:pieChart>
        <c:varyColors val="1"/>
        <c:firstSliceAng val="0"/>
      </c:pieChart>
    </c:plotArea>
    <c:plotVisOnly val="1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plotArea>
      <c:layout/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600" b="1"/>
                </a:pPr>
                <a:endParaRPr lang="es-ES"/>
              </a:p>
            </c:txPr>
            <c:showVal val="1"/>
            <c:showCatName val="1"/>
            <c:showPercent val="1"/>
            <c:showLeaderLines val="1"/>
          </c:dLbls>
          <c:cat>
            <c:strRef>
              <c:f>Hoja1!$A$48:$A$53</c:f>
              <c:strCache>
                <c:ptCount val="6"/>
                <c:pt idx="0">
                  <c:v>genotipo 1a</c:v>
                </c:pt>
                <c:pt idx="1">
                  <c:v>genotipo 1b</c:v>
                </c:pt>
                <c:pt idx="2">
                  <c:v>genotipo 1 sin subtipar</c:v>
                </c:pt>
                <c:pt idx="3">
                  <c:v>genotipo 2</c:v>
                </c:pt>
                <c:pt idx="4">
                  <c:v>genotipo 3</c:v>
                </c:pt>
                <c:pt idx="5">
                  <c:v>genotipo 4</c:v>
                </c:pt>
              </c:strCache>
            </c:strRef>
          </c:cat>
          <c:val>
            <c:numRef>
              <c:f>Hoja1!$B$48:$B$53</c:f>
              <c:numCache>
                <c:formatCode>General</c:formatCode>
                <c:ptCount val="6"/>
                <c:pt idx="0">
                  <c:v>136</c:v>
                </c:pt>
                <c:pt idx="1">
                  <c:v>242</c:v>
                </c:pt>
                <c:pt idx="2">
                  <c:v>28</c:v>
                </c:pt>
                <c:pt idx="3">
                  <c:v>14</c:v>
                </c:pt>
                <c:pt idx="4">
                  <c:v>82</c:v>
                </c:pt>
                <c:pt idx="5">
                  <c:v>75</c:v>
                </c:pt>
              </c:numCache>
            </c:numRef>
          </c:val>
        </c:ser>
        <c:firstSliceAng val="0"/>
      </c:pieChart>
      <c:spPr>
        <a:noFill/>
        <a:ln w="25400">
          <a:noFill/>
        </a:ln>
      </c:spPr>
    </c:plotArea>
    <c:plotVisOnly val="1"/>
    <c:dispBlanksAs val="zero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plotArea>
      <c:layout/>
      <c:pieChart>
        <c:varyColors val="1"/>
        <c:firstSliceAng val="0"/>
      </c:pieChart>
      <c:spPr>
        <a:noFill/>
        <a:ln w="25400">
          <a:noFill/>
        </a:ln>
      </c:spPr>
    </c:plotArea>
    <c:plotVisOnly val="1"/>
    <c:dispBlanksAs val="zero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plotArea>
      <c:layout/>
      <c:pieChart>
        <c:varyColors val="1"/>
        <c:ser>
          <c:idx val="0"/>
          <c:order val="0"/>
          <c:dPt>
            <c:idx val="0"/>
            <c:explosion val="28"/>
          </c:dPt>
          <c:dLbls>
            <c:txPr>
              <a:bodyPr/>
              <a:lstStyle/>
              <a:p>
                <a:pPr>
                  <a:defRPr sz="1000" b="1"/>
                </a:pPr>
                <a:endParaRPr lang="es-ES"/>
              </a:p>
            </c:txPr>
            <c:showVal val="1"/>
            <c:showCatName val="1"/>
            <c:showPercent val="1"/>
            <c:showLeaderLines val="1"/>
          </c:dLbls>
          <c:cat>
            <c:strRef>
              <c:f>Hoja1!$A$126:$A$127</c:f>
              <c:strCache>
                <c:ptCount val="2"/>
                <c:pt idx="0">
                  <c:v>tratamientos anteriores SI</c:v>
                </c:pt>
                <c:pt idx="1">
                  <c:v>tratamientos anteriores NO</c:v>
                </c:pt>
              </c:strCache>
            </c:strRef>
          </c:cat>
          <c:val>
            <c:numRef>
              <c:f>Hoja1!$B$126:$B$127</c:f>
              <c:numCache>
                <c:formatCode>General</c:formatCode>
                <c:ptCount val="2"/>
                <c:pt idx="0">
                  <c:v>264</c:v>
                </c:pt>
                <c:pt idx="1">
                  <c:v>313</c:v>
                </c:pt>
              </c:numCache>
            </c:numRef>
          </c:val>
        </c:ser>
        <c:firstSliceAng val="0"/>
      </c:pieChart>
    </c:plotArea>
    <c:plotVisOnly val="1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plotArea>
      <c:layout/>
      <c:pieChart>
        <c:varyColors val="1"/>
        <c:firstSliceAng val="0"/>
      </c:pieChart>
    </c:plotArea>
    <c:plotVisOnly val="1"/>
  </c:chart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plotArea>
      <c:layout/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200" b="1"/>
                </a:pPr>
                <a:endParaRPr lang="es-ES"/>
              </a:p>
            </c:txPr>
            <c:showVal val="1"/>
            <c:showCatName val="1"/>
            <c:showPercent val="1"/>
            <c:showLeaderLines val="1"/>
          </c:dLbls>
          <c:cat>
            <c:strRef>
              <c:f>Hoja1!$A$141:$A$144</c:f>
              <c:strCache>
                <c:ptCount val="4"/>
                <c:pt idx="0">
                  <c:v>Sofosbuvir+Ledipasvir</c:v>
                </c:pt>
                <c:pt idx="1">
                  <c:v>Peginterferon+Ribavirina</c:v>
                </c:pt>
                <c:pt idx="2">
                  <c:v>Boceprevir/Telaprevir</c:v>
                </c:pt>
                <c:pt idx="3">
                  <c:v>Sofosbuvir/Simeprevir/Daclatasvir</c:v>
                </c:pt>
              </c:strCache>
            </c:strRef>
          </c:cat>
          <c:val>
            <c:numRef>
              <c:f>Hoja1!$B$141:$B$144</c:f>
              <c:numCache>
                <c:formatCode>General</c:formatCode>
                <c:ptCount val="4"/>
                <c:pt idx="0">
                  <c:v>1</c:v>
                </c:pt>
                <c:pt idx="1">
                  <c:v>226</c:v>
                </c:pt>
                <c:pt idx="2">
                  <c:v>31</c:v>
                </c:pt>
                <c:pt idx="3">
                  <c:v>6</c:v>
                </c:pt>
              </c:numCache>
            </c:numRef>
          </c:val>
        </c:ser>
        <c:firstSliceAng val="0"/>
      </c:pieChart>
    </c:plotArea>
    <c:plotVisOnly val="1"/>
  </c:chart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plotArea>
      <c:layout/>
      <c:pieChart>
        <c:varyColors val="1"/>
        <c:firstSliceAng val="0"/>
      </c:pieChart>
      <c:spPr>
        <a:noFill/>
        <a:ln w="25400">
          <a:noFill/>
        </a:ln>
      </c:spPr>
    </c:plotArea>
    <c:plotVisOnly val="1"/>
    <c:dispBlanksAs val="zero"/>
  </c:chart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plotArea>
      <c:layout/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600" b="1"/>
                </a:pPr>
                <a:endParaRPr lang="es-ES"/>
              </a:p>
            </c:txPr>
            <c:showVal val="1"/>
            <c:showCatName val="1"/>
            <c:showPercent val="1"/>
            <c:showLeaderLines val="1"/>
          </c:dLbls>
          <c:cat>
            <c:strRef>
              <c:f>Hoja1!$A$157:$A$160</c:f>
              <c:strCache>
                <c:ptCount val="4"/>
                <c:pt idx="0">
                  <c:v>Viekirax</c:v>
                </c:pt>
                <c:pt idx="1">
                  <c:v>Viekirax+Exviera</c:v>
                </c:pt>
                <c:pt idx="2">
                  <c:v>Sofosbuvir+Ledipasvir</c:v>
                </c:pt>
                <c:pt idx="3">
                  <c:v>Sofosbuvir/Simeprevir/Daclatasvir</c:v>
                </c:pt>
              </c:strCache>
            </c:strRef>
          </c:cat>
          <c:val>
            <c:numRef>
              <c:f>Hoja1!$B$157:$B$160</c:f>
              <c:numCache>
                <c:formatCode>General</c:formatCode>
                <c:ptCount val="4"/>
                <c:pt idx="0">
                  <c:v>33</c:v>
                </c:pt>
                <c:pt idx="1">
                  <c:v>210</c:v>
                </c:pt>
                <c:pt idx="2">
                  <c:v>293</c:v>
                </c:pt>
                <c:pt idx="3">
                  <c:v>41</c:v>
                </c:pt>
              </c:numCache>
            </c:numRef>
          </c:val>
        </c:ser>
        <c:firstSliceAng val="0"/>
      </c:pieChart>
    </c:plotArea>
    <c:plotVisOnly val="1"/>
  </c:chart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plotArea>
      <c:layout/>
      <c:pieChart>
        <c:varyColors val="1"/>
        <c:firstSliceAng val="0"/>
      </c:pieChart>
      <c:spPr>
        <a:noFill/>
        <a:ln w="25400">
          <a:noFill/>
        </a:ln>
      </c:spPr>
    </c:plotArea>
    <c:plotVisOnly val="1"/>
    <c:dispBlanksAs val="zero"/>
  </c:chart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plotArea>
      <c:layout/>
      <c:pieChart>
        <c:varyColors val="1"/>
        <c:firstSliceAng val="0"/>
      </c:pieChart>
      <c:spPr>
        <a:noFill/>
        <a:ln w="25400">
          <a:noFill/>
        </a:ln>
      </c:spPr>
    </c:plotArea>
    <c:plotVisOnly val="1"/>
    <c:dispBlanksAs val="zero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plotArea>
      <c:layout/>
      <c:pieChart>
        <c:varyColors val="1"/>
        <c:firstSliceAng val="0"/>
      </c:pieChart>
    </c:plotArea>
    <c:plotVisOnly val="1"/>
  </c:chart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plotArea>
      <c:layout>
        <c:manualLayout>
          <c:layoutTarget val="inner"/>
          <c:xMode val="edge"/>
          <c:yMode val="edge"/>
          <c:x val="0.10138254593175856"/>
          <c:y val="0.10185185185185186"/>
          <c:w val="0.53888888888888964"/>
          <c:h val="0.89814814814814814"/>
        </c:manualLayout>
      </c:layout>
      <c:pieChart>
        <c:varyColors val="1"/>
        <c:firstSliceAng val="0"/>
      </c:pieChart>
    </c:plotArea>
    <c:plotVisOnly val="1"/>
  </c:chart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plotArea>
      <c:layout/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200" b="1"/>
                </a:pPr>
                <a:endParaRPr lang="es-ES"/>
              </a:p>
            </c:txPr>
            <c:showVal val="1"/>
            <c:showCatName val="1"/>
            <c:showPercent val="1"/>
            <c:showLeaderLines val="1"/>
          </c:dLbls>
          <c:cat>
            <c:strRef>
              <c:f>Hoja1!$A$187:$A$190</c:f>
              <c:strCache>
                <c:ptCount val="4"/>
                <c:pt idx="0">
                  <c:v>Viekirax</c:v>
                </c:pt>
                <c:pt idx="1">
                  <c:v>Viekirax+Exviera</c:v>
                </c:pt>
                <c:pt idx="2">
                  <c:v>Sofosbuvir+Ledipasvir</c:v>
                </c:pt>
                <c:pt idx="3">
                  <c:v>Sofosbuvir/Simeprevir/Daclatasvir</c:v>
                </c:pt>
              </c:strCache>
            </c:strRef>
          </c:cat>
          <c:val>
            <c:numRef>
              <c:f>Hoja1!$B$187:$B$190</c:f>
              <c:numCache>
                <c:formatCode>General</c:formatCode>
                <c:ptCount val="4"/>
                <c:pt idx="0">
                  <c:v>7</c:v>
                </c:pt>
                <c:pt idx="1">
                  <c:v>16</c:v>
                </c:pt>
                <c:pt idx="2">
                  <c:v>33</c:v>
                </c:pt>
                <c:pt idx="3">
                  <c:v>5</c:v>
                </c:pt>
              </c:numCache>
            </c:numRef>
          </c:val>
        </c:ser>
        <c:firstSliceAng val="0"/>
      </c:pieChart>
    </c:plotArea>
    <c:plotVisOnly val="1"/>
  </c:chart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plotArea>
      <c:layout>
        <c:manualLayout>
          <c:layoutTarget val="inner"/>
          <c:xMode val="edge"/>
          <c:yMode val="edge"/>
          <c:x val="0.10138254593175856"/>
          <c:y val="0.10185185185185186"/>
          <c:w val="0.53888888888888953"/>
          <c:h val="0.89814814814814814"/>
        </c:manualLayout>
      </c:layout>
      <c:pieChart>
        <c:varyColors val="1"/>
        <c:ser>
          <c:idx val="0"/>
          <c:order val="0"/>
          <c:explosion val="25"/>
          <c:dLbls>
            <c:showVal val="1"/>
            <c:showCatName val="1"/>
            <c:showPercent val="1"/>
            <c:showLeaderLines val="1"/>
          </c:dLbls>
          <c:cat>
            <c:strRef>
              <c:f>Hoja1!$A$172:$A$174</c:f>
              <c:strCache>
                <c:ptCount val="3"/>
                <c:pt idx="0">
                  <c:v>8 semanas</c:v>
                </c:pt>
                <c:pt idx="1">
                  <c:v>12 semanas</c:v>
                </c:pt>
                <c:pt idx="2">
                  <c:v>24 semanas</c:v>
                </c:pt>
              </c:strCache>
            </c:strRef>
          </c:cat>
          <c:val>
            <c:numRef>
              <c:f>Hoja1!$B$172:$B$174</c:f>
              <c:numCache>
                <c:formatCode>General</c:formatCode>
                <c:ptCount val="3"/>
                <c:pt idx="0">
                  <c:v>39</c:v>
                </c:pt>
                <c:pt idx="1">
                  <c:v>477</c:v>
                </c:pt>
                <c:pt idx="2">
                  <c:v>61</c:v>
                </c:pt>
              </c:numCache>
            </c:numRef>
          </c:val>
        </c:ser>
        <c:firstSliceAng val="0"/>
      </c:pieChart>
      <c:spPr>
        <a:noFill/>
        <a:ln w="25400">
          <a:noFill/>
        </a:ln>
      </c:spPr>
    </c:plotArea>
    <c:plotVisOnly val="1"/>
    <c:dispBlanksAs val="zero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plotArea>
      <c:layout/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800" b="1"/>
                </a:pPr>
                <a:endParaRPr lang="es-ES"/>
              </a:p>
            </c:txPr>
            <c:showVal val="1"/>
            <c:showCatName val="1"/>
            <c:showPercent val="1"/>
            <c:showLeaderLines val="1"/>
          </c:dLbls>
          <c:cat>
            <c:strRef>
              <c:f>Hoja1!$A$1:$A$2</c:f>
              <c:strCache>
                <c:ptCount val="2"/>
                <c:pt idx="0">
                  <c:v>hombres</c:v>
                </c:pt>
                <c:pt idx="1">
                  <c:v>mujeres</c:v>
                </c:pt>
              </c:strCache>
            </c:strRef>
          </c:cat>
          <c:val>
            <c:numRef>
              <c:f>Hoja1!$B$1:$B$2</c:f>
              <c:numCache>
                <c:formatCode>General</c:formatCode>
                <c:ptCount val="2"/>
                <c:pt idx="0">
                  <c:v>389</c:v>
                </c:pt>
                <c:pt idx="1">
                  <c:v>188</c:v>
                </c:pt>
              </c:numCache>
            </c:numRef>
          </c:val>
        </c:ser>
        <c:firstSliceAng val="0"/>
      </c:pieChart>
      <c:spPr>
        <a:noFill/>
        <a:ln w="25400">
          <a:noFill/>
        </a:ln>
      </c:spPr>
    </c:plotArea>
    <c:plotVisOnly val="1"/>
    <c:dispBlanksAs val="zero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plotArea>
      <c:layout>
        <c:manualLayout>
          <c:layoutTarget val="inner"/>
          <c:xMode val="edge"/>
          <c:yMode val="edge"/>
          <c:x val="0.1955419947506562"/>
          <c:y val="3.7037037037037056E-2"/>
          <c:w val="0.53888888888888964"/>
          <c:h val="0.89814814814814814"/>
        </c:manualLayout>
      </c:layout>
      <c:pieChart>
        <c:varyColors val="1"/>
        <c:firstSliceAng val="0"/>
      </c:pieChart>
      <c:spPr>
        <a:noFill/>
        <a:ln w="25400">
          <a:noFill/>
        </a:ln>
      </c:spPr>
    </c:plotArea>
    <c:plotVisOnly val="1"/>
    <c:dispBlanksAs val="zero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plotArea>
      <c:layout/>
      <c:pieChart>
        <c:varyColors val="1"/>
        <c:firstSliceAng val="0"/>
      </c:pieChart>
      <c:spPr>
        <a:noFill/>
        <a:ln w="25400">
          <a:noFill/>
        </a:ln>
      </c:spPr>
    </c:plotArea>
    <c:plotVisOnly val="1"/>
    <c:dispBlanksAs val="zero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plotArea>
      <c:layout/>
      <c:pieChart>
        <c:varyColors val="1"/>
        <c:ser>
          <c:idx val="0"/>
          <c:order val="0"/>
          <c:explosion val="25"/>
          <c:dLbls>
            <c:txPr>
              <a:bodyPr/>
              <a:lstStyle/>
              <a:p>
                <a:pPr>
                  <a:defRPr sz="1400" b="1"/>
                </a:pPr>
                <a:endParaRPr lang="es-ES"/>
              </a:p>
            </c:txPr>
            <c:showVal val="1"/>
            <c:showCatName val="1"/>
            <c:showPercent val="1"/>
            <c:showLeaderLines val="1"/>
          </c:dLbls>
          <c:cat>
            <c:strRef>
              <c:f>Hoja1!$A$18:$A$19</c:f>
              <c:strCache>
                <c:ptCount val="2"/>
                <c:pt idx="0">
                  <c:v>españoles</c:v>
                </c:pt>
                <c:pt idx="1">
                  <c:v>estranjeros</c:v>
                </c:pt>
              </c:strCache>
            </c:strRef>
          </c:cat>
          <c:val>
            <c:numRef>
              <c:f>Hoja1!$B$18:$B$19</c:f>
              <c:numCache>
                <c:formatCode>General</c:formatCode>
                <c:ptCount val="2"/>
                <c:pt idx="0">
                  <c:v>534</c:v>
                </c:pt>
                <c:pt idx="1">
                  <c:v>43</c:v>
                </c:pt>
              </c:numCache>
            </c:numRef>
          </c:val>
        </c:ser>
        <c:firstSliceAng val="0"/>
      </c:pieChart>
    </c:plotArea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plotArea>
      <c:layout/>
      <c:pieChart>
        <c:varyColors val="1"/>
        <c:firstSliceAng val="0"/>
      </c:pieChart>
    </c:plotArea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plotArea>
      <c:layout/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400" b="1"/>
                </a:pPr>
                <a:endParaRPr lang="es-ES"/>
              </a:p>
            </c:txPr>
            <c:showVal val="1"/>
            <c:showCatName val="1"/>
            <c:showPercent val="1"/>
            <c:showLeaderLines val="1"/>
          </c:dLbls>
          <c:cat>
            <c:strRef>
              <c:f>Hoja1!$A$33:$A$37</c:f>
              <c:strCache>
                <c:ptCount val="5"/>
                <c:pt idx="0">
                  <c:v>Pakistan</c:v>
                </c:pt>
                <c:pt idx="1">
                  <c:v>Portugal</c:v>
                </c:pt>
                <c:pt idx="2">
                  <c:v>Rumanía</c:v>
                </c:pt>
                <c:pt idx="3">
                  <c:v>Otros este Europa</c:v>
                </c:pt>
                <c:pt idx="4">
                  <c:v>Otros</c:v>
                </c:pt>
              </c:strCache>
            </c:strRef>
          </c:cat>
          <c:val>
            <c:numRef>
              <c:f>Hoja1!$B$33:$B$37</c:f>
              <c:numCache>
                <c:formatCode>General</c:formatCode>
                <c:ptCount val="5"/>
                <c:pt idx="0">
                  <c:v>16</c:v>
                </c:pt>
                <c:pt idx="1">
                  <c:v>6</c:v>
                </c:pt>
                <c:pt idx="2">
                  <c:v>6</c:v>
                </c:pt>
                <c:pt idx="3">
                  <c:v>12</c:v>
                </c:pt>
                <c:pt idx="4">
                  <c:v>3</c:v>
                </c:pt>
              </c:numCache>
            </c:numRef>
          </c:val>
        </c:ser>
        <c:firstSliceAng val="0"/>
      </c:pieChart>
      <c:spPr>
        <a:noFill/>
        <a:ln w="25400">
          <a:noFill/>
        </a:ln>
      </c:spPr>
    </c:plotArea>
    <c:plotVisOnly val="1"/>
    <c:dispBlanksAs val="zero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plotArea>
      <c:layout/>
      <c:pieChart>
        <c:varyColors val="1"/>
        <c:firstSliceAng val="0"/>
      </c:pieChart>
      <c:spPr>
        <a:noFill/>
        <a:ln w="25400">
          <a:noFill/>
        </a:ln>
      </c:spPr>
    </c:plotArea>
    <c:plotVisOnly val="1"/>
    <c:dispBlanksAs val="zero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0055" cy="482679"/>
          </a:xfrm>
          <a:prstGeom prst="rect">
            <a:avLst/>
          </a:prstGeom>
        </p:spPr>
        <p:txBody>
          <a:bodyPr vert="horz" lIns="94458" tIns="47229" rIns="94458" bIns="47229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95404" y="0"/>
            <a:ext cx="2980055" cy="482679"/>
          </a:xfrm>
          <a:prstGeom prst="rect">
            <a:avLst/>
          </a:prstGeom>
        </p:spPr>
        <p:txBody>
          <a:bodyPr vert="horz" lIns="94458" tIns="47229" rIns="94458" bIns="47229" rtlCol="0"/>
          <a:lstStyle>
            <a:lvl1pPr algn="r">
              <a:defRPr sz="1200"/>
            </a:lvl1pPr>
          </a:lstStyle>
          <a:p>
            <a:fld id="{AD163003-4365-4142-93F0-F9E73881255D}" type="datetimeFigureOut">
              <a:rPr lang="es-ES" smtClean="0"/>
              <a:pPr/>
              <a:t>21/04/2016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025525" y="723900"/>
            <a:ext cx="4826000" cy="3619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458" tIns="47229" rIns="94458" bIns="47229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7705" y="4585454"/>
            <a:ext cx="5501640" cy="4344115"/>
          </a:xfrm>
          <a:prstGeom prst="rect">
            <a:avLst/>
          </a:prstGeom>
        </p:spPr>
        <p:txBody>
          <a:bodyPr vert="horz" lIns="94458" tIns="47229" rIns="94458" bIns="47229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169233"/>
            <a:ext cx="2980055" cy="482679"/>
          </a:xfrm>
          <a:prstGeom prst="rect">
            <a:avLst/>
          </a:prstGeom>
        </p:spPr>
        <p:txBody>
          <a:bodyPr vert="horz" lIns="94458" tIns="47229" rIns="94458" bIns="47229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95404" y="9169233"/>
            <a:ext cx="2980055" cy="482679"/>
          </a:xfrm>
          <a:prstGeom prst="rect">
            <a:avLst/>
          </a:prstGeom>
        </p:spPr>
        <p:txBody>
          <a:bodyPr vert="horz" lIns="94458" tIns="47229" rIns="94458" bIns="47229" rtlCol="0" anchor="b"/>
          <a:lstStyle>
            <a:lvl1pPr algn="r">
              <a:defRPr sz="1200"/>
            </a:lvl1pPr>
          </a:lstStyle>
          <a:p>
            <a:fld id="{C98950CF-2803-4EFA-A5DE-E1E985332CE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496AF-551F-4DF0-9FB0-A6B81C734024}" type="datetimeFigureOut">
              <a:rPr lang="es-ES"/>
              <a:pPr>
                <a:defRPr/>
              </a:pPr>
              <a:t>21/04/2016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F5EC90-EA8C-45D8-A0F2-9B1B2980F03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7CCEB-A3F8-44C9-AA25-9DC0510BC1EF}" type="datetimeFigureOut">
              <a:rPr lang="es-ES"/>
              <a:pPr>
                <a:defRPr/>
              </a:pPr>
              <a:t>21/04/2016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8CCFE-B0A6-488F-8B98-5253521B114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50E08F-5874-4145-96C9-2FA60A36EEE0}" type="datetimeFigureOut">
              <a:rPr lang="es-ES"/>
              <a:pPr>
                <a:defRPr/>
              </a:pPr>
              <a:t>21/04/2016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83A5A-66D2-46C4-9B34-C6C2C5E6321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CB7AF-6B3A-48A7-A650-8FD3D89FB707}" type="datetimeFigureOut">
              <a:rPr lang="es-ES"/>
              <a:pPr>
                <a:defRPr/>
              </a:pPr>
              <a:t>21/04/2016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1FCFD3-616B-48C9-8EBA-43805C4BB67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6E2F6B-97D8-4FC5-83FC-FAAEC31D8E0B}" type="datetimeFigureOut">
              <a:rPr lang="es-ES"/>
              <a:pPr>
                <a:defRPr/>
              </a:pPr>
              <a:t>21/04/2016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68D177-6C67-4E7A-BB71-3836AF44D27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1171E-7AD8-457C-A9E2-619B3CCFD326}" type="datetimeFigureOut">
              <a:rPr lang="es-ES"/>
              <a:pPr>
                <a:defRPr/>
              </a:pPr>
              <a:t>21/04/2016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4A99CA-1C1A-4BAD-8133-07294FCB28F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42897D-77DF-4533-AD4E-799D9E6919F6}" type="datetimeFigureOut">
              <a:rPr lang="es-ES"/>
              <a:pPr>
                <a:defRPr/>
              </a:pPr>
              <a:t>21/04/2016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92352D-AD55-4157-A9D2-206A03CAD3D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49BD9-C7E4-4968-B9B8-EF49202335C8}" type="datetimeFigureOut">
              <a:rPr lang="es-ES"/>
              <a:pPr>
                <a:defRPr/>
              </a:pPr>
              <a:t>21/04/2016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C928F-5057-4F8B-8EB6-948147AA99D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16246-04EB-4BA3-B9DB-96024C9A3CAE}" type="datetimeFigureOut">
              <a:rPr lang="es-ES"/>
              <a:pPr>
                <a:defRPr/>
              </a:pPr>
              <a:t>21/04/2016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FB8D0-F73A-4F83-A29E-6645FFAD26F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BB26AE-C52C-4B15-9DDC-052B09E3C76D}" type="datetimeFigureOut">
              <a:rPr lang="es-ES"/>
              <a:pPr>
                <a:defRPr/>
              </a:pPr>
              <a:t>21/04/2016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77B90-87FD-407B-B867-E9E9772F50F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69BF1-10A3-4B1E-8125-7C96C86BD651}" type="datetimeFigureOut">
              <a:rPr lang="es-ES"/>
              <a:pPr>
                <a:defRPr/>
              </a:pPr>
              <a:t>21/04/2016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20231-145B-4178-98E4-EE0C8B75365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B63BC7A-398E-476F-9A29-9E1474AA97BE}" type="datetimeFigureOut">
              <a:rPr lang="es-ES"/>
              <a:pPr>
                <a:defRPr/>
              </a:pPr>
              <a:t>21/04/2016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564BFA8-7BC9-428A-9F5C-45755030838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8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5.xml"/><Relationship Id="rId4" Type="http://schemas.openxmlformats.org/officeDocument/2006/relationships/chart" Target="../charts/char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22.xml"/><Relationship Id="rId5" Type="http://schemas.openxmlformats.org/officeDocument/2006/relationships/chart" Target="../charts/chart21.xml"/><Relationship Id="rId4" Type="http://schemas.openxmlformats.org/officeDocument/2006/relationships/chart" Target="../charts/chart2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996952"/>
            <a:ext cx="8229600" cy="1656184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sz="4800" b="1" dirty="0" smtClean="0"/>
              <a:t>Plan estratégico para el abordaje de la Hepatitis C</a:t>
            </a:r>
            <a:r>
              <a:rPr lang="es-ES" sz="4800" b="1" dirty="0" smtClean="0"/>
              <a:t> </a:t>
            </a:r>
            <a:r>
              <a:rPr lang="es-ES" sz="4800" b="1" dirty="0" smtClean="0"/>
              <a:t>: </a:t>
            </a:r>
            <a:r>
              <a:rPr lang="es-ES" sz="4800" b="1" dirty="0" smtClean="0"/>
              <a:t>Análisis datos </a:t>
            </a:r>
            <a:r>
              <a:rPr lang="es-ES" sz="4800" b="1" dirty="0" smtClean="0"/>
              <a:t>en </a:t>
            </a:r>
            <a:r>
              <a:rPr lang="es-ES" sz="4800" b="1" dirty="0" smtClean="0"/>
              <a:t>La </a:t>
            </a:r>
            <a:r>
              <a:rPr lang="es-ES" sz="4800" b="1" dirty="0" smtClean="0"/>
              <a:t>Rioja. </a:t>
            </a:r>
            <a:r>
              <a:rPr lang="es-ES" sz="4800" b="1" dirty="0" smtClean="0"/>
              <a:t>1º año </a:t>
            </a:r>
            <a:endParaRPr lang="es-ES" sz="4800" b="1" dirty="0"/>
          </a:p>
        </p:txBody>
      </p:sp>
      <p:pic>
        <p:nvPicPr>
          <p:cNvPr id="16386" name="Picture 2" descr="V:\Farmacia\CARPETAS PERSONALES\jitorroba\Plantillas\logos.SERI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332656"/>
            <a:ext cx="2952328" cy="12961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b="1" dirty="0" smtClean="0"/>
              <a:t>Pacientes iniciados desde 1/04/2015 a 31/03/16 (PEACH)</a:t>
            </a:r>
            <a:endParaRPr lang="es-ES" b="1" dirty="0"/>
          </a:p>
        </p:txBody>
      </p:sp>
      <p:sp>
        <p:nvSpPr>
          <p:cNvPr id="16386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507413" cy="4525963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s-ES" dirty="0" smtClean="0"/>
              <a:t>Nº pacientes: 577, </a:t>
            </a:r>
            <a:r>
              <a:rPr lang="es-ES" b="1" dirty="0" smtClean="0"/>
              <a:t>0,18%</a:t>
            </a:r>
            <a:r>
              <a:rPr lang="es-ES" dirty="0" smtClean="0"/>
              <a:t> población LR (INE 2015)</a:t>
            </a:r>
          </a:p>
          <a:p>
            <a:pPr marL="0" indent="0">
              <a:buFont typeface="Arial" charset="0"/>
              <a:buNone/>
            </a:pPr>
            <a:endParaRPr lang="es-ES" dirty="0" smtClean="0"/>
          </a:p>
        </p:txBody>
      </p:sp>
      <p:graphicFrame>
        <p:nvGraphicFramePr>
          <p:cNvPr id="4" name="1 Gráfico"/>
          <p:cNvGraphicFramePr>
            <a:graphicFrameLocks/>
          </p:cNvGraphicFramePr>
          <p:nvPr/>
        </p:nvGraphicFramePr>
        <p:xfrm>
          <a:off x="2123728" y="2495716"/>
          <a:ext cx="6552728" cy="43622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1 Gráfico"/>
          <p:cNvGraphicFramePr/>
          <p:nvPr/>
        </p:nvGraphicFramePr>
        <p:xfrm>
          <a:off x="2286000" y="2057400"/>
          <a:ext cx="5022304" cy="43959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1 Gráfico"/>
          <p:cNvGraphicFramePr>
            <a:graphicFrameLocks/>
          </p:cNvGraphicFramePr>
          <p:nvPr/>
        </p:nvGraphicFramePr>
        <p:xfrm>
          <a:off x="2286000" y="2057400"/>
          <a:ext cx="4734272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1331640" y="4293096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59 años (25-84)</a:t>
            </a:r>
            <a:endParaRPr lang="es-ES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5292080" y="4005064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54 años (32-83)</a:t>
            </a:r>
            <a:endParaRPr lang="es-E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2 Gráfico"/>
          <p:cNvGraphicFramePr>
            <a:graphicFrameLocks/>
          </p:cNvGraphicFramePr>
          <p:nvPr/>
        </p:nvGraphicFramePr>
        <p:xfrm>
          <a:off x="179512" y="188640"/>
          <a:ext cx="5400600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3 Gráfico"/>
          <p:cNvGraphicFramePr>
            <a:graphicFrameLocks/>
          </p:cNvGraphicFramePr>
          <p:nvPr/>
        </p:nvGraphicFramePr>
        <p:xfrm>
          <a:off x="4860032" y="3645024"/>
          <a:ext cx="3600400" cy="2448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411" name="5 CuadroTexto"/>
          <p:cNvSpPr txBox="1">
            <a:spLocks noChangeArrowheads="1"/>
          </p:cNvSpPr>
          <p:nvPr/>
        </p:nvSpPr>
        <p:spPr bwMode="auto">
          <a:xfrm>
            <a:off x="5003800" y="260350"/>
            <a:ext cx="38163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4000" b="1">
                <a:latin typeface="Calibri" pitchFamily="34" charset="0"/>
              </a:rPr>
              <a:t>NACIONALIDAD</a:t>
            </a:r>
          </a:p>
        </p:txBody>
      </p:sp>
      <p:graphicFrame>
        <p:nvGraphicFramePr>
          <p:cNvPr id="6" name="2 Gráfico"/>
          <p:cNvGraphicFramePr/>
          <p:nvPr/>
        </p:nvGraphicFramePr>
        <p:xfrm>
          <a:off x="0" y="548680"/>
          <a:ext cx="5292080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3 Gráfico"/>
          <p:cNvGraphicFramePr/>
          <p:nvPr/>
        </p:nvGraphicFramePr>
        <p:xfrm>
          <a:off x="3779912" y="2852936"/>
          <a:ext cx="5364088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9" name="8 Conector recto de flecha"/>
          <p:cNvCxnSpPr/>
          <p:nvPr/>
        </p:nvCxnSpPr>
        <p:spPr>
          <a:xfrm>
            <a:off x="2411760" y="908720"/>
            <a:ext cx="3312368" cy="2304256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3 Gráfico"/>
          <p:cNvGraphicFramePr>
            <a:graphicFrameLocks/>
          </p:cNvGraphicFramePr>
          <p:nvPr/>
        </p:nvGraphicFramePr>
        <p:xfrm>
          <a:off x="4067944" y="2852936"/>
          <a:ext cx="4968552" cy="40050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5 Gráfico"/>
          <p:cNvGraphicFramePr>
            <a:graphicFrameLocks/>
          </p:cNvGraphicFramePr>
          <p:nvPr/>
        </p:nvGraphicFramePr>
        <p:xfrm>
          <a:off x="899592" y="260648"/>
          <a:ext cx="7902624" cy="6408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434" name="2 CuadroTexto"/>
          <p:cNvSpPr txBox="1">
            <a:spLocks noChangeArrowheads="1"/>
          </p:cNvSpPr>
          <p:nvPr/>
        </p:nvSpPr>
        <p:spPr bwMode="auto">
          <a:xfrm>
            <a:off x="323850" y="404813"/>
            <a:ext cx="26638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4000" b="1">
                <a:latin typeface="Calibri" pitchFamily="34" charset="0"/>
              </a:rPr>
              <a:t>GENOTIPO</a:t>
            </a:r>
          </a:p>
        </p:txBody>
      </p:sp>
      <p:graphicFrame>
        <p:nvGraphicFramePr>
          <p:cNvPr id="4" name="4 Gráfico"/>
          <p:cNvGraphicFramePr/>
          <p:nvPr/>
        </p:nvGraphicFramePr>
        <p:xfrm>
          <a:off x="2051720" y="692696"/>
          <a:ext cx="6192688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4 Gráfico"/>
          <p:cNvGraphicFramePr>
            <a:graphicFrameLocks/>
          </p:cNvGraphicFramePr>
          <p:nvPr/>
        </p:nvGraphicFramePr>
        <p:xfrm>
          <a:off x="1619672" y="548680"/>
          <a:ext cx="6984776" cy="6120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11 Gráfico"/>
          <p:cNvGraphicFramePr>
            <a:graphicFrameLocks/>
          </p:cNvGraphicFramePr>
          <p:nvPr/>
        </p:nvGraphicFramePr>
        <p:xfrm>
          <a:off x="3851920" y="2492896"/>
          <a:ext cx="4860032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2531" name="4 CuadroTexto"/>
          <p:cNvSpPr txBox="1">
            <a:spLocks noChangeArrowheads="1"/>
          </p:cNvSpPr>
          <p:nvPr/>
        </p:nvSpPr>
        <p:spPr bwMode="auto">
          <a:xfrm>
            <a:off x="5076825" y="404813"/>
            <a:ext cx="34559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4000" b="1">
                <a:latin typeface="Calibri" pitchFamily="34" charset="0"/>
              </a:rPr>
              <a:t>PRETRATADOS</a:t>
            </a:r>
          </a:p>
        </p:txBody>
      </p:sp>
      <p:graphicFrame>
        <p:nvGraphicFramePr>
          <p:cNvPr id="5" name="11 Gráfico"/>
          <p:cNvGraphicFramePr/>
          <p:nvPr/>
        </p:nvGraphicFramePr>
        <p:xfrm>
          <a:off x="179512" y="476672"/>
          <a:ext cx="4032448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12 Gráfico"/>
          <p:cNvGraphicFramePr/>
          <p:nvPr/>
        </p:nvGraphicFramePr>
        <p:xfrm>
          <a:off x="3347864" y="2132856"/>
          <a:ext cx="5688632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12 Gráfico"/>
          <p:cNvGraphicFramePr/>
          <p:nvPr/>
        </p:nvGraphicFramePr>
        <p:xfrm>
          <a:off x="3635896" y="2276872"/>
          <a:ext cx="5328592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9" name="8 Conector recto de flecha"/>
          <p:cNvCxnSpPr/>
          <p:nvPr/>
        </p:nvCxnSpPr>
        <p:spPr>
          <a:xfrm>
            <a:off x="3923928" y="1556792"/>
            <a:ext cx="1872208" cy="7920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12 Gráfico"/>
          <p:cNvGraphicFramePr>
            <a:graphicFrameLocks/>
          </p:cNvGraphicFramePr>
          <p:nvPr/>
        </p:nvGraphicFramePr>
        <p:xfrm>
          <a:off x="1691680" y="692696"/>
          <a:ext cx="6912768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4578" name="2 CuadroTexto"/>
          <p:cNvSpPr txBox="1">
            <a:spLocks noChangeArrowheads="1"/>
          </p:cNvSpPr>
          <p:nvPr/>
        </p:nvSpPr>
        <p:spPr bwMode="auto">
          <a:xfrm>
            <a:off x="250825" y="333375"/>
            <a:ext cx="3529013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4000" b="1">
                <a:latin typeface="Calibri" pitchFamily="34" charset="0"/>
              </a:rPr>
              <a:t>TRATAMIENTOS</a:t>
            </a:r>
          </a:p>
        </p:txBody>
      </p:sp>
      <p:graphicFrame>
        <p:nvGraphicFramePr>
          <p:cNvPr id="6" name="13 Gráfico"/>
          <p:cNvGraphicFramePr/>
          <p:nvPr/>
        </p:nvGraphicFramePr>
        <p:xfrm>
          <a:off x="1691680" y="980728"/>
          <a:ext cx="7452320" cy="5877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3 Gráfico"/>
          <p:cNvGraphicFramePr>
            <a:graphicFrameLocks/>
          </p:cNvGraphicFramePr>
          <p:nvPr/>
        </p:nvGraphicFramePr>
        <p:xfrm>
          <a:off x="-31398" y="116632"/>
          <a:ext cx="5148064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14 Gráfico"/>
          <p:cNvGraphicFramePr>
            <a:graphicFrameLocks/>
          </p:cNvGraphicFramePr>
          <p:nvPr/>
        </p:nvGraphicFramePr>
        <p:xfrm>
          <a:off x="4139952" y="2492896"/>
          <a:ext cx="5004048" cy="4111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5603" name="3 CuadroTexto"/>
          <p:cNvSpPr txBox="1">
            <a:spLocks noChangeArrowheads="1"/>
          </p:cNvSpPr>
          <p:nvPr/>
        </p:nvSpPr>
        <p:spPr bwMode="auto">
          <a:xfrm>
            <a:off x="4643438" y="333375"/>
            <a:ext cx="4176712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4000" b="1" dirty="0">
                <a:latin typeface="Calibri" pitchFamily="34" charset="0"/>
              </a:rPr>
              <a:t>DURACIÓN TRATAMIENTOS</a:t>
            </a:r>
          </a:p>
        </p:txBody>
      </p:sp>
      <p:graphicFrame>
        <p:nvGraphicFramePr>
          <p:cNvPr id="5" name="14 Gráfico"/>
          <p:cNvGraphicFramePr/>
          <p:nvPr/>
        </p:nvGraphicFramePr>
        <p:xfrm>
          <a:off x="107504" y="620688"/>
          <a:ext cx="5688632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15 Gráfico"/>
          <p:cNvGraphicFramePr/>
          <p:nvPr/>
        </p:nvGraphicFramePr>
        <p:xfrm>
          <a:off x="3419872" y="2564904"/>
          <a:ext cx="5724128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8" name="7 Conector recto de flecha"/>
          <p:cNvCxnSpPr/>
          <p:nvPr/>
        </p:nvCxnSpPr>
        <p:spPr>
          <a:xfrm>
            <a:off x="1691680" y="1628800"/>
            <a:ext cx="3312368" cy="172819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14 Gráfico"/>
          <p:cNvGraphicFramePr>
            <a:graphicFrameLocks/>
          </p:cNvGraphicFramePr>
          <p:nvPr/>
        </p:nvGraphicFramePr>
        <p:xfrm>
          <a:off x="0" y="0"/>
          <a:ext cx="5868144" cy="4509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EFICACIA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dirty="0" smtClean="0"/>
              <a:t>Abandonos: </a:t>
            </a:r>
            <a:r>
              <a:rPr lang="es-ES" b="1" dirty="0" smtClean="0"/>
              <a:t>8</a:t>
            </a:r>
            <a:r>
              <a:rPr lang="es-ES" dirty="0" smtClean="0"/>
              <a:t> pacientes (1,37%)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dirty="0" smtClean="0"/>
              <a:t>Cambios de tratamiento por efectos adversos: 1 paciente (0,17%)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s-ES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b="1" dirty="0" smtClean="0"/>
              <a:t>RVS</a:t>
            </a:r>
            <a:r>
              <a:rPr lang="es-ES" dirty="0" smtClean="0"/>
              <a:t> con antivirales de acción directa de </a:t>
            </a:r>
            <a:r>
              <a:rPr lang="es-ES" b="1" dirty="0" smtClean="0"/>
              <a:t>3ª generación</a:t>
            </a:r>
            <a:r>
              <a:rPr lang="es-ES" dirty="0" smtClean="0"/>
              <a:t> de los primeros </a:t>
            </a:r>
            <a:r>
              <a:rPr lang="es-ES" b="1" dirty="0" smtClean="0"/>
              <a:t>233 </a:t>
            </a:r>
            <a:r>
              <a:rPr lang="es-ES" dirty="0" smtClean="0"/>
              <a:t>pacientes finalizados: </a:t>
            </a:r>
            <a:r>
              <a:rPr lang="es-ES" b="1" dirty="0" smtClean="0"/>
              <a:t>96,57%</a:t>
            </a:r>
            <a:r>
              <a:rPr lang="es-ES" dirty="0" smtClean="0"/>
              <a:t> (8 fracasos virológicos)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b="1" dirty="0" smtClean="0"/>
              <a:t>Fracasos virológicos (8)</a:t>
            </a:r>
            <a:r>
              <a:rPr lang="es-ES" dirty="0" smtClean="0"/>
              <a:t>: 5 pacientes coinfectados, 3 tienen G3, 2 fracasos previos a </a:t>
            </a:r>
            <a:r>
              <a:rPr lang="es-ES" dirty="0" err="1" smtClean="0"/>
              <a:t>Boceprevir</a:t>
            </a:r>
            <a:r>
              <a:rPr lang="es-ES" dirty="0" smtClean="0"/>
              <a:t> /  </a:t>
            </a:r>
            <a:r>
              <a:rPr lang="es-ES" dirty="0" err="1" smtClean="0"/>
              <a:t>Peginterferon+Ribavirina</a:t>
            </a:r>
            <a:endParaRPr lang="es-ES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s-ES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852</TotalTime>
  <Words>119</Words>
  <Application>Microsoft Office PowerPoint</Application>
  <PresentationFormat>Presentación en pantalla (4:3)</PresentationFormat>
  <Paragraphs>16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Plan estratégico para el abordaje de la Hepatitis C : Análisis datos en La Rioja. 1º año </vt:lpstr>
      <vt:lpstr>Diapositiva 2</vt:lpstr>
      <vt:lpstr>Pacientes iniciados desde 1/04/2015 a 31/03/16 (PEACH)</vt:lpstr>
      <vt:lpstr>Diapositiva 4</vt:lpstr>
      <vt:lpstr>Diapositiva 5</vt:lpstr>
      <vt:lpstr>Diapositiva 6</vt:lpstr>
      <vt:lpstr>Diapositiva 7</vt:lpstr>
      <vt:lpstr>Diapositiva 8</vt:lpstr>
      <vt:lpstr>EFICACIA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Análisis datos tratamientos  anti-VHC iniciados en La Rioja</dc:title>
  <dc:creator>Usuario</dc:creator>
  <cp:lastModifiedBy>evaquero</cp:lastModifiedBy>
  <cp:revision>94</cp:revision>
  <dcterms:created xsi:type="dcterms:W3CDTF">2016-02-16T22:33:28Z</dcterms:created>
  <dcterms:modified xsi:type="dcterms:W3CDTF">2016-04-21T09:51:38Z</dcterms:modified>
</cp:coreProperties>
</file>